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02" r:id="rId13"/>
    <p:sldId id="264" r:id="rId14"/>
    <p:sldId id="266" r:id="rId15"/>
    <p:sldId id="333" r:id="rId16"/>
    <p:sldId id="265" r:id="rId17"/>
    <p:sldId id="276" r:id="rId18"/>
    <p:sldId id="293" r:id="rId19"/>
    <p:sldId id="334"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F2F4F8"/>
    <a:srgbClr val="0B49CB"/>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0" d="100"/>
          <a:sy n="70" d="100"/>
        </p:scale>
        <p:origin x="1373"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7/23/2024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7/23/2024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7/23/2024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7/23/2024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7/23/2024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7/23/2024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7/23/2024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7/23/2024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7/23/2024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7/23/2024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Mohanaprasath V</a:t>
            </a:r>
          </a:p>
          <a:p>
            <a:r>
              <a:rPr lang="en-US">
                <a:solidFill>
                  <a:schemeClr val="bg2"/>
                </a:solidFill>
                <a:latin typeface="Abadi" panose="020B0604020104020204" pitchFamily="34" charset="0"/>
                <a:ea typeface="SF Pro" pitchFamily="2" charset="0"/>
                <a:cs typeface="SF Pro" pitchFamily="2" charset="0"/>
              </a:rPr>
              <a:t>11/02/2024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8546" y="578856"/>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89754" y="1509940"/>
            <a:ext cx="9800018" cy="4601586"/>
          </a:xfrm>
          <a:prstGeom prst="rect">
            <a:avLst/>
          </a:prstGeom>
        </p:spPr>
        <p:txBody>
          <a:bodyPr/>
          <a:lstStyle/>
          <a:p>
            <a:r>
              <a:rPr lang="en-US" sz="2200" dirty="0">
                <a:solidFill>
                  <a:schemeClr val="accent3">
                    <a:lumMod val="25000"/>
                  </a:schemeClr>
                </a:solidFill>
                <a:latin typeface="Abadi" panose="020B0604020104020204" pitchFamily="34" charset="0"/>
              </a:rPr>
              <a:t>Some of the attributes: Flight Number, Date, Booster version, Payload mass Orbit, Launch Site, Outcome are the status of the first stage Flights, Grid Fins.</a:t>
            </a: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Identify the attributes which has None values in the column and replace it with the mean of the column.</a:t>
            </a:r>
          </a:p>
          <a:p>
            <a:endParaRPr lang="en-US" sz="2200" dirty="0"/>
          </a:p>
          <a:p>
            <a:r>
              <a:rPr lang="en-US" sz="2200" dirty="0"/>
              <a:t>In the final outcome, if the outcome is 1 then it is Good Outcome else Bad Outcome.</a:t>
            </a:r>
          </a:p>
          <a:p>
            <a:endParaRPr lang="en-US" dirty="0"/>
          </a:p>
          <a:p>
            <a:r>
              <a:rPr lang="en-US" dirty="0"/>
              <a:t> </a:t>
            </a:r>
            <a:r>
              <a:rPr lang="en-US" sz="1400" dirty="0"/>
              <a:t>GITHUB LINK:</a:t>
            </a:r>
          </a:p>
          <a:p>
            <a:pPr marL="0" indent="0">
              <a:buNone/>
            </a:pPr>
            <a:r>
              <a:rPr lang="en-US" sz="1400" dirty="0"/>
              <a:t>        https://github.com/Mohanaprasath055/Data-Science-final-projects/blob/main/Data%20Wrangling</a:t>
            </a:r>
          </a:p>
          <a:p>
            <a:pPr marL="0" indent="0">
              <a:buNone/>
            </a:pP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34886"/>
            <a:ext cx="10257219" cy="4642077"/>
          </a:xfrm>
          <a:prstGeom prst="rect">
            <a:avLst/>
          </a:prstGeom>
        </p:spPr>
        <p:txBody>
          <a:bodyPr lIns="91440" tIns="45720" rIns="91440" bIns="45720" anchor="t"/>
          <a:lstStyle/>
          <a:p>
            <a:pPr marL="0" indent="0" algn="l" fontAlgn="base">
              <a:buNone/>
            </a:pPr>
            <a:r>
              <a:rPr lang="en-US" sz="2500" b="1" i="0" u="sng" dirty="0">
                <a:effectLst/>
                <a:latin typeface="-apple-system"/>
              </a:rPr>
              <a:t>The following data has been SQL queries for analysis:</a:t>
            </a:r>
          </a:p>
          <a:p>
            <a:pPr fontAlgn="base"/>
            <a:r>
              <a:rPr lang="en-US" sz="2200" dirty="0"/>
              <a:t>T</a:t>
            </a:r>
            <a:r>
              <a:rPr lang="en-US" sz="2200" i="0" dirty="0">
                <a:effectLst/>
              </a:rPr>
              <a:t>he names of the unique launch sites in the space mission.</a:t>
            </a:r>
            <a:r>
              <a:rPr lang="en-US" sz="2200" dirty="0"/>
              <a:t>   </a:t>
            </a:r>
          </a:p>
          <a:p>
            <a:pPr marL="0" indent="0" fontAlgn="base">
              <a:buNone/>
            </a:pPr>
            <a:r>
              <a:rPr lang="en-US" sz="2200" dirty="0"/>
              <a:t> </a:t>
            </a:r>
          </a:p>
          <a:p>
            <a:pPr fontAlgn="base"/>
            <a:r>
              <a:rPr lang="en-US" sz="2200" dirty="0"/>
              <a:t>First 5 records where launch sites begin with the string 'CCA’.</a:t>
            </a:r>
          </a:p>
          <a:p>
            <a:pPr marL="0" indent="0" fontAlgn="base">
              <a:buNone/>
            </a:pPr>
            <a:r>
              <a:rPr lang="en-US" sz="2200" dirty="0"/>
              <a:t>    </a:t>
            </a:r>
          </a:p>
          <a:p>
            <a:pPr fontAlgn="base"/>
            <a:r>
              <a:rPr lang="en-US" sz="2200" dirty="0"/>
              <a:t>T</a:t>
            </a:r>
            <a:r>
              <a:rPr lang="en-US" sz="2200" i="0" dirty="0">
                <a:effectLst/>
              </a:rPr>
              <a:t>he total payload mass carried by boosters launched by NASA (CRS).</a:t>
            </a:r>
          </a:p>
          <a:p>
            <a:pPr marL="0" indent="0" fontAlgn="base">
              <a:buNone/>
            </a:pPr>
            <a:r>
              <a:rPr lang="en-US" sz="2200" dirty="0"/>
              <a:t>  </a:t>
            </a:r>
          </a:p>
          <a:p>
            <a:pPr fontAlgn="base"/>
            <a:r>
              <a:rPr lang="en-US" sz="2200" dirty="0"/>
              <a:t>The</a:t>
            </a:r>
            <a:r>
              <a:rPr lang="en-US" sz="2200" i="0" dirty="0">
                <a:effectLst/>
              </a:rPr>
              <a:t> average payload mass carried by booster version F9 v1.1</a:t>
            </a:r>
          </a:p>
          <a:p>
            <a:pPr fontAlgn="base"/>
            <a:endParaRPr lang="en-US" sz="2200" dirty="0"/>
          </a:p>
          <a:p>
            <a:pPr fontAlgn="base"/>
            <a:r>
              <a:rPr lang="en-US" sz="2200" i="0" dirty="0">
                <a:effectLst/>
              </a:rPr>
              <a:t>The date when the first successful landing outcome in ground pad was achieved</a:t>
            </a:r>
            <a:r>
              <a:rPr lang="en-US" sz="2200" b="1" i="0" dirty="0">
                <a:effectLst/>
              </a:rPr>
              <a:t>.</a:t>
            </a:r>
          </a:p>
          <a:p>
            <a:pPr algn="l" fontAlgn="base"/>
            <a:endParaRPr lang="en-US" sz="2200" b="1" dirty="0"/>
          </a:p>
          <a:p>
            <a:pPr algn="l" fontAlgn="base"/>
            <a:endParaRPr lang="en-US" sz="1400" b="1" dirty="0">
              <a:latin typeface="-apple-system"/>
            </a:endParaRPr>
          </a:p>
          <a:p>
            <a:pPr algn="l" fontAlgn="base"/>
            <a:endParaRPr lang="en-US" sz="1400" b="1" dirty="0">
              <a:latin typeface="-apple-system"/>
            </a:endParaRPr>
          </a:p>
          <a:p>
            <a:pPr algn="l" fontAlgn="base"/>
            <a:endParaRPr lang="en-US" sz="1400" b="1" dirty="0">
              <a:latin typeface="-apple-system"/>
            </a:endParaRPr>
          </a:p>
          <a:p>
            <a:pPr algn="l" fontAlgn="base"/>
            <a:endParaRPr lang="en-US" sz="1400" b="1" dirty="0">
              <a:latin typeface="-apple-system"/>
            </a:endParaRPr>
          </a:p>
          <a:p>
            <a:pPr algn="l" fontAlgn="base"/>
            <a:endParaRPr lang="en-US" sz="1400" b="1" dirty="0">
              <a:latin typeface="-apple-system"/>
            </a:endParaRPr>
          </a:p>
          <a:p>
            <a:pPr algn="l" fontAlgn="base"/>
            <a:endParaRPr lang="en-US" sz="1400" b="1" dirty="0">
              <a:latin typeface="-apple-system"/>
            </a:endParaRPr>
          </a:p>
          <a:p>
            <a:pPr algn="l" fontAlgn="base"/>
            <a:endParaRPr lang="en-US" sz="1400" b="1" dirty="0">
              <a:latin typeface="-apple-system"/>
            </a:endParaRPr>
          </a:p>
          <a:p>
            <a:pPr algn="l" fontAlgn="base"/>
            <a:endParaRPr lang="en-US" sz="1400" b="1" dirty="0">
              <a:latin typeface="-apple-system"/>
            </a:endParaRPr>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SQL</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9EDC8C-0799-EC88-8C91-192300DDBCC4}"/>
              </a:ext>
            </a:extLst>
          </p:cNvPr>
          <p:cNvSpPr txBox="1"/>
          <p:nvPr/>
        </p:nvSpPr>
        <p:spPr>
          <a:xfrm>
            <a:off x="598714" y="609600"/>
            <a:ext cx="10744200" cy="5478423"/>
          </a:xfrm>
          <a:prstGeom prst="rect">
            <a:avLst/>
          </a:prstGeom>
          <a:noFill/>
        </p:spPr>
        <p:txBody>
          <a:bodyPr wrap="square">
            <a:spAutoFit/>
          </a:bodyPr>
          <a:lstStyle/>
          <a:p>
            <a:pPr marL="285750" indent="-285750" algn="l" fontAlgn="base">
              <a:buFont typeface="Arial" panose="020B0604020202020204" pitchFamily="34" charset="0"/>
              <a:buChar char="•"/>
            </a:pPr>
            <a:r>
              <a:rPr lang="en-US" sz="2200" dirty="0"/>
              <a:t>T</a:t>
            </a:r>
            <a:r>
              <a:rPr lang="en-US" sz="2200" i="0" dirty="0">
                <a:effectLst/>
              </a:rPr>
              <a:t>he names of the boosters which have success in drone ship and have payload mass greater than 4000 but less than 6000.</a:t>
            </a:r>
          </a:p>
          <a:p>
            <a:pPr marL="285750" indent="-285750" algn="l" fontAlgn="base">
              <a:buFont typeface="Arial" panose="020B0604020202020204" pitchFamily="34" charset="0"/>
              <a:buChar char="•"/>
            </a:pPr>
            <a:endParaRPr lang="en-US" sz="2200" dirty="0"/>
          </a:p>
          <a:p>
            <a:pPr marL="285750" indent="-285750" algn="l" fontAlgn="base">
              <a:buFont typeface="Arial" panose="020B0604020202020204" pitchFamily="34" charset="0"/>
              <a:buChar char="•"/>
            </a:pPr>
            <a:r>
              <a:rPr lang="en-US" sz="2200" dirty="0"/>
              <a:t>The total number of successful and failure mission outcomes.</a:t>
            </a:r>
          </a:p>
          <a:p>
            <a:pPr marL="285750" indent="-285750" algn="l" fontAlgn="base">
              <a:buFont typeface="Arial" panose="020B0604020202020204" pitchFamily="34" charset="0"/>
              <a:buChar char="•"/>
            </a:pPr>
            <a:endParaRPr lang="en-US" sz="2200" dirty="0"/>
          </a:p>
          <a:p>
            <a:pPr marL="285750" indent="-285750" algn="l" fontAlgn="base">
              <a:buFont typeface="Arial" panose="020B0604020202020204" pitchFamily="34" charset="0"/>
              <a:buChar char="•"/>
            </a:pPr>
            <a:r>
              <a:rPr lang="en-US" sz="2200" dirty="0"/>
              <a:t>T</a:t>
            </a:r>
            <a:r>
              <a:rPr lang="en-US" sz="2200" i="0" dirty="0">
                <a:effectLst/>
              </a:rPr>
              <a:t>he names of the booster versions which have carried the maximum payload mass. </a:t>
            </a:r>
          </a:p>
          <a:p>
            <a:pPr marL="285750" indent="-285750" algn="l" fontAlgn="base">
              <a:buFont typeface="Arial" panose="020B0604020202020204" pitchFamily="34" charset="0"/>
              <a:buChar char="•"/>
            </a:pPr>
            <a:endParaRPr lang="en-US" sz="2200" dirty="0"/>
          </a:p>
          <a:p>
            <a:pPr marL="285750" indent="-285750" algn="l" fontAlgn="base">
              <a:buFont typeface="Arial" panose="020B0604020202020204" pitchFamily="34" charset="0"/>
              <a:buChar char="•"/>
            </a:pPr>
            <a:r>
              <a:rPr lang="en-US" sz="2200" dirty="0"/>
              <a:t>The records which will display the month names, failure landing outcomes in drone </a:t>
            </a:r>
            <a:r>
              <a:rPr lang="en-US" sz="2200" dirty="0" err="1"/>
              <a:t>ship,booster</a:t>
            </a:r>
            <a:r>
              <a:rPr lang="en-US" sz="2200" dirty="0"/>
              <a:t> versions, launch site for the months in year 2015.</a:t>
            </a:r>
          </a:p>
          <a:p>
            <a:pPr marL="285750" indent="-285750" algn="l" fontAlgn="base">
              <a:buFont typeface="Arial" panose="020B0604020202020204" pitchFamily="34" charset="0"/>
              <a:buChar char="•"/>
            </a:pPr>
            <a:endParaRPr lang="en-US" sz="2200" i="0" dirty="0">
              <a:effectLst/>
            </a:endParaRPr>
          </a:p>
          <a:p>
            <a:pPr marL="285750" indent="-285750" algn="l" fontAlgn="base">
              <a:buFont typeface="Arial" panose="020B0604020202020204" pitchFamily="34" charset="0"/>
              <a:buChar char="•"/>
            </a:pPr>
            <a:r>
              <a:rPr lang="en-US" sz="2200" i="0" dirty="0">
                <a:effectLst/>
              </a:rPr>
              <a:t>The rank the count of landing outcomes (such as Failure (drone ship) or Success (ground pad)) between the date 2010-06-04 and 2017-03-20, in descending order.</a:t>
            </a:r>
          </a:p>
          <a:p>
            <a:pPr algn="l" fontAlgn="base"/>
            <a:endParaRPr lang="en-US" sz="2200" dirty="0"/>
          </a:p>
          <a:p>
            <a:pPr marL="285750" indent="-285750" fontAlgn="base">
              <a:buFont typeface="Arial" panose="020B0604020202020204" pitchFamily="34" charset="0"/>
              <a:buChar char="•"/>
            </a:pPr>
            <a:endParaRPr lang="en-US" sz="1800" b="1" i="0" dirty="0">
              <a:effectLst/>
              <a:latin typeface="-apple-system"/>
            </a:endParaRPr>
          </a:p>
          <a:p>
            <a:pPr marL="285750" indent="-285750" fontAlgn="base">
              <a:buFont typeface="Arial" panose="020B0604020202020204" pitchFamily="34" charset="0"/>
              <a:buChar char="•"/>
            </a:pPr>
            <a:r>
              <a:rPr lang="en-US" sz="1400" i="0" dirty="0">
                <a:effectLst/>
                <a:latin typeface="-apple-system"/>
              </a:rPr>
              <a:t>GITHUB LINK: </a:t>
            </a:r>
          </a:p>
          <a:p>
            <a:pPr fontAlgn="base"/>
            <a:r>
              <a:rPr lang="en-US" sz="1400" dirty="0">
                <a:latin typeface="-apple-system"/>
              </a:rPr>
              <a:t>       </a:t>
            </a:r>
            <a:r>
              <a:rPr lang="en-US" sz="1400" i="0" dirty="0">
                <a:effectLst/>
                <a:latin typeface="-apple-system"/>
              </a:rPr>
              <a:t>https://github.com/Mohanaprasath055/Data-Science-final-projects/blob/main/SQL%20%20queries</a:t>
            </a:r>
          </a:p>
          <a:p>
            <a:pPr algn="l" fontAlgn="base"/>
            <a:endParaRPr lang="en-US" sz="1800" b="1" i="0" dirty="0">
              <a:effectLst/>
              <a:latin typeface="-apple-system"/>
            </a:endParaRPr>
          </a:p>
        </p:txBody>
      </p:sp>
      <p:sp>
        <p:nvSpPr>
          <p:cNvPr id="6" name="TextBox 5">
            <a:extLst>
              <a:ext uri="{FF2B5EF4-FFF2-40B4-BE49-F238E27FC236}">
                <a16:creationId xmlns:a16="http://schemas.microsoft.com/office/drawing/2014/main" id="{EAC36D80-523E-D3DD-57ED-E5B15A49823A}"/>
              </a:ext>
            </a:extLst>
          </p:cNvPr>
          <p:cNvSpPr txBox="1"/>
          <p:nvPr/>
        </p:nvSpPr>
        <p:spPr>
          <a:xfrm>
            <a:off x="10216639" y="6063734"/>
            <a:ext cx="1583475" cy="369332"/>
          </a:xfrm>
          <a:prstGeom prst="rect">
            <a:avLst/>
          </a:prstGeom>
          <a:noFill/>
        </p:spPr>
        <p:txBody>
          <a:bodyPr wrap="square" rtlCol="0">
            <a:spAutoFit/>
          </a:bodyPr>
          <a:lstStyle/>
          <a:p>
            <a:r>
              <a:rPr lang="en-US" dirty="0">
                <a:solidFill>
                  <a:srgbClr val="0948CB"/>
                </a:solidFill>
              </a:rPr>
              <a:t>                12</a:t>
            </a:r>
            <a:endParaRPr lang="en-IN" dirty="0">
              <a:solidFill>
                <a:srgbClr val="0948CB"/>
              </a:solidFill>
            </a:endParaRPr>
          </a:p>
        </p:txBody>
      </p:sp>
    </p:spTree>
    <p:extLst>
      <p:ext uri="{BB962C8B-B14F-4D97-AF65-F5344CB8AC3E}">
        <p14:creationId xmlns:p14="http://schemas.microsoft.com/office/powerpoint/2010/main" val="3922876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62896"/>
            <a:ext cx="10515601"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rPr>
              <a:t>Using scatter plot, analyze Flight number with Launch site, Payload mass with Launch site, Flight number with Orbit. </a:t>
            </a:r>
          </a:p>
          <a:p>
            <a:pPr>
              <a:lnSpc>
                <a:spcPct val="100000"/>
              </a:lnSpc>
              <a:spcBef>
                <a:spcPts val="1400"/>
              </a:spcBef>
            </a:pPr>
            <a:endParaRPr lang="en-US" sz="2200" dirty="0">
              <a:solidFill>
                <a:schemeClr val="accent3">
                  <a:lumMod val="25000"/>
                </a:schemeClr>
              </a:solidFill>
            </a:endParaRPr>
          </a:p>
          <a:p>
            <a:pPr>
              <a:lnSpc>
                <a:spcPct val="100000"/>
              </a:lnSpc>
              <a:spcBef>
                <a:spcPts val="1400"/>
              </a:spcBef>
            </a:pPr>
            <a:r>
              <a:rPr lang="en-US" sz="2200" dirty="0">
                <a:solidFill>
                  <a:schemeClr val="accent3">
                    <a:lumMod val="25000"/>
                  </a:schemeClr>
                </a:solidFill>
              </a:rPr>
              <a:t>Using bar chart, the relationship between the success rate of each orbit is been analyzed.</a:t>
            </a:r>
          </a:p>
          <a:p>
            <a:pPr>
              <a:lnSpc>
                <a:spcPct val="100000"/>
              </a:lnSpc>
              <a:spcBef>
                <a:spcPts val="1400"/>
              </a:spcBef>
            </a:pPr>
            <a:endParaRPr lang="en-US" sz="2200" dirty="0">
              <a:solidFill>
                <a:schemeClr val="accent3">
                  <a:lumMod val="25000"/>
                </a:schemeClr>
              </a:solidFill>
            </a:endParaRPr>
          </a:p>
          <a:p>
            <a:pPr>
              <a:lnSpc>
                <a:spcPct val="100000"/>
              </a:lnSpc>
              <a:spcBef>
                <a:spcPts val="1400"/>
              </a:spcBef>
            </a:pPr>
            <a:r>
              <a:rPr lang="en-US" sz="2200" dirty="0">
                <a:solidFill>
                  <a:schemeClr val="accent3">
                    <a:lumMod val="25000"/>
                  </a:schemeClr>
                </a:solidFill>
              </a:rPr>
              <a:t>Using line chart, we can analyze the success rate of each orbit by year. </a:t>
            </a:r>
          </a:p>
          <a:p>
            <a:endParaRPr lang="en-US" sz="1400" dirty="0"/>
          </a:p>
          <a:p>
            <a:r>
              <a:rPr lang="en-US" sz="1400" dirty="0"/>
              <a:t>GITHUB LINK:                                                                                                                                                        </a:t>
            </a:r>
          </a:p>
          <a:p>
            <a:pPr marL="0" indent="0">
              <a:buNone/>
            </a:pPr>
            <a:r>
              <a:rPr lang="en-US" sz="1400" dirty="0"/>
              <a:t>        https://github.com/Mohanaprasath055/Data-Science-final-projects/blob/main/Data%20visualization</a:t>
            </a:r>
          </a:p>
          <a:p>
            <a:pPr marL="0" indent="0">
              <a:buNone/>
            </a:pPr>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a:t>
            </a:r>
            <a:endParaRPr lang="en-US">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rPr>
              <a:t>In this project, I have used folium circle, MarkerCluster(), add_child(), DivIcon</a:t>
            </a:r>
          </a:p>
          <a:p>
            <a:pPr>
              <a:lnSpc>
                <a:spcPct val="100000"/>
              </a:lnSpc>
              <a:spcBef>
                <a:spcPts val="1400"/>
              </a:spcBef>
            </a:pPr>
            <a:r>
              <a:rPr lang="en-US" sz="2200" dirty="0">
                <a:solidFill>
                  <a:schemeClr val="accent3">
                    <a:lumMod val="25000"/>
                  </a:schemeClr>
                </a:solidFill>
              </a:rPr>
              <a:t>Folium circle is used to circle the area in the map which represent specific coordinates which contains the NASA JSC’s location.</a:t>
            </a:r>
          </a:p>
          <a:p>
            <a:r>
              <a:rPr lang="en-US" sz="2200" dirty="0"/>
              <a:t>MarkerCluster() is used to narrow down the locations and identify specific locations. Since the presence of large data may affect our accuracy, we use MarkerCluster() with the NASA location to narrow it down.</a:t>
            </a:r>
          </a:p>
          <a:p>
            <a:r>
              <a:rPr lang="en-US" sz="2200" dirty="0"/>
              <a:t>add_child() is used add plugins. In our project we have used add_child() to add circle, marker as a child to a specific columns in each case. </a:t>
            </a:r>
          </a:p>
          <a:p>
            <a:r>
              <a:rPr lang="en-US" sz="2200" dirty="0"/>
              <a:t>DivIcon() is used to create map content using HTML and CSS. In our case, DivIcon() is used to design the map.</a:t>
            </a:r>
          </a:p>
          <a:p>
            <a:r>
              <a:rPr lang="en-US" sz="1400" dirty="0">
                <a:latin typeface="+mj-lt"/>
              </a:rPr>
              <a:t>GITHUB LINK:  https://github.com/Mohanaprasath055/Data-Science-final-projects/blob/main/Data%20visualization</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Build an Interactive Map with Folium</a:t>
            </a:r>
            <a:endParaRPr lang="en-US">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r>
              <a:rPr lang="en-US" sz="2200" dirty="0"/>
              <a:t>In the predictive analysis, we imported and check the various machine algorithm such as logistic regression, support vector machine, Decision Tree and we have concluded which algorithm is best for our model.</a:t>
            </a:r>
          </a:p>
          <a:p>
            <a:endParaRPr lang="en-US" sz="2200" dirty="0"/>
          </a:p>
          <a:p>
            <a:r>
              <a:rPr lang="en-US" sz="2200" dirty="0"/>
              <a:t>We transform() in order to standardize the data </a:t>
            </a:r>
          </a:p>
          <a:p>
            <a:endParaRPr lang="en-US" sz="2200" dirty="0"/>
          </a:p>
          <a:p>
            <a:r>
              <a:rPr lang="en-US" sz="2200" dirty="0"/>
              <a:t>The train_test_split() is used to split our entire dataset in two parts, The first part is for train the model and the second part is for test our data. For which our test data size is 0.2 and random state as 2 to ensure no same type of data is used for training.</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C09D15-3523-0847-B0CE-96751DA78758}"/>
              </a:ext>
            </a:extLst>
          </p:cNvPr>
          <p:cNvSpPr txBox="1"/>
          <p:nvPr/>
        </p:nvSpPr>
        <p:spPr>
          <a:xfrm>
            <a:off x="10820400" y="5954486"/>
            <a:ext cx="630301" cy="369332"/>
          </a:xfrm>
          <a:prstGeom prst="rect">
            <a:avLst/>
          </a:prstGeom>
          <a:noFill/>
        </p:spPr>
        <p:txBody>
          <a:bodyPr wrap="none" rtlCol="0">
            <a:spAutoFit/>
          </a:bodyPr>
          <a:lstStyle/>
          <a:p>
            <a:r>
              <a:rPr lang="en-US" dirty="0">
                <a:solidFill>
                  <a:schemeClr val="accent1"/>
                </a:solidFill>
              </a:rPr>
              <a:t>    16</a:t>
            </a:r>
            <a:endParaRPr lang="en-IN" dirty="0">
              <a:solidFill>
                <a:schemeClr val="accent1"/>
              </a:solidFill>
            </a:endParaRPr>
          </a:p>
        </p:txBody>
      </p:sp>
      <p:sp>
        <p:nvSpPr>
          <p:cNvPr id="8" name="TextBox 7">
            <a:extLst>
              <a:ext uri="{FF2B5EF4-FFF2-40B4-BE49-F238E27FC236}">
                <a16:creationId xmlns:a16="http://schemas.microsoft.com/office/drawing/2014/main" id="{9DE92D5F-0859-977E-4169-611829467603}"/>
              </a:ext>
            </a:extLst>
          </p:cNvPr>
          <p:cNvSpPr txBox="1"/>
          <p:nvPr/>
        </p:nvSpPr>
        <p:spPr>
          <a:xfrm>
            <a:off x="696687" y="620486"/>
            <a:ext cx="10123714" cy="5170646"/>
          </a:xfrm>
          <a:prstGeom prst="rect">
            <a:avLst/>
          </a:prstGeom>
          <a:noFill/>
        </p:spPr>
        <p:txBody>
          <a:bodyPr wrap="square" rtlCol="0">
            <a:spAutoFit/>
          </a:bodyPr>
          <a:lstStyle/>
          <a:p>
            <a:pPr marL="342900" indent="-342900">
              <a:buFont typeface="Arial" panose="020B0604020202020204" pitchFamily="34" charset="0"/>
              <a:buChar char="•"/>
            </a:pPr>
            <a:r>
              <a:rPr lang="en-US" sz="2200" dirty="0"/>
              <a:t>After completing the splitting, we use the GridSearchCV() to identify the best hyperparameters for a  machine learning model and fit() to fit the data into the model.</a:t>
            </a:r>
          </a:p>
          <a:p>
            <a:pPr marL="342900" indent="-342900">
              <a:buFont typeface="Arial" panose="020B0604020202020204" pitchFamily="34" charset="0"/>
              <a:buChar char="•"/>
            </a:pPr>
            <a:endParaRPr lang="en-US" sz="2200" dirty="0"/>
          </a:p>
          <a:p>
            <a:pPr marL="342900" indent="-342900">
              <a:buFont typeface="Arial" panose="020B0604020202020204" pitchFamily="34" charset="0"/>
              <a:buChar char="•"/>
            </a:pPr>
            <a:r>
              <a:rPr lang="en-US" sz="2200" dirty="0"/>
              <a:t>For every machine learning algorithm, we use the score() to identify the accuracy of the dataset.</a:t>
            </a:r>
          </a:p>
          <a:p>
            <a:pPr marL="342900" indent="-342900">
              <a:buFont typeface="Arial" panose="020B0604020202020204" pitchFamily="34" charset="0"/>
              <a:buChar char="•"/>
            </a:pPr>
            <a:endParaRPr lang="en-US" sz="2200" dirty="0"/>
          </a:p>
          <a:p>
            <a:pPr marL="342900" indent="-342900">
              <a:buFont typeface="Arial" panose="020B0604020202020204" pitchFamily="34" charset="0"/>
              <a:buChar char="•"/>
            </a:pPr>
            <a:r>
              <a:rPr lang="en-US" sz="2200" dirty="0"/>
              <a:t>Finally, we use the predict() to display the confusion matrix which helps us to determine the correct model for a data.</a:t>
            </a:r>
          </a:p>
          <a:p>
            <a:pPr marL="342900" indent="-342900">
              <a:buFont typeface="Arial" panose="020B0604020202020204" pitchFamily="34" charset="0"/>
              <a:buChar char="•"/>
            </a:pPr>
            <a:endParaRPr lang="en-US" sz="2200" dirty="0"/>
          </a:p>
          <a:p>
            <a:pPr marL="342900" indent="-342900">
              <a:buFont typeface="Arial" panose="020B0604020202020204" pitchFamily="34" charset="0"/>
              <a:buChar char="•"/>
            </a:pPr>
            <a:endParaRPr lang="en-US" sz="2200" dirty="0"/>
          </a:p>
          <a:p>
            <a:pPr marL="342900" indent="-342900">
              <a:buFont typeface="Arial" panose="020B0604020202020204" pitchFamily="34" charset="0"/>
              <a:buChar char="•"/>
            </a:pPr>
            <a:r>
              <a:rPr lang="en-US" sz="2200" dirty="0"/>
              <a:t>After calculating all the accuracy of machine learning we can conclude </a:t>
            </a:r>
            <a:r>
              <a:rPr lang="en-US" sz="2200" b="1" dirty="0"/>
              <a:t>that logistic regression is best used for our model</a:t>
            </a:r>
            <a:r>
              <a:rPr lang="en-US" sz="2200" dirty="0"/>
              <a:t>.</a:t>
            </a:r>
          </a:p>
          <a:p>
            <a:pPr marL="342900" indent="-342900">
              <a:buFont typeface="Arial" panose="020B0604020202020204" pitchFamily="34" charset="0"/>
              <a:buChar char="•"/>
            </a:pPr>
            <a:endParaRPr lang="en-US" sz="2200" dirty="0"/>
          </a:p>
          <a:p>
            <a:pPr marL="342900" indent="-342900">
              <a:buFont typeface="Arial" panose="020B0604020202020204" pitchFamily="34" charset="0"/>
              <a:buChar char="•"/>
            </a:pPr>
            <a:endParaRPr lang="en-IN" sz="2200" dirty="0"/>
          </a:p>
        </p:txBody>
      </p:sp>
    </p:spTree>
    <p:extLst>
      <p:ext uri="{BB962C8B-B14F-4D97-AF65-F5344CB8AC3E}">
        <p14:creationId xmlns:p14="http://schemas.microsoft.com/office/powerpoint/2010/main" val="29847298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a:t>
            </a:r>
            <a:endParaRPr lang="en-US">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marL="0" indent="0">
              <a:lnSpc>
                <a:spcPct val="100000"/>
              </a:lnSpc>
              <a:spcBef>
                <a:spcPts val="1400"/>
              </a:spcBef>
              <a:buNone/>
            </a:pPr>
            <a:r>
              <a:rPr lang="en-US" sz="2200">
                <a:solidFill>
                  <a:schemeClr val="accent3">
                    <a:lumMod val="25000"/>
                  </a:schemeClr>
                </a:solidFill>
                <a:latin typeface="Abadi" panose="020B0604020104020204" pitchFamily="34" charset="0"/>
              </a:rPr>
              <a:t>H</a:t>
            </a: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a:solidFill>
                <a:srgbClr val="0B49CB"/>
              </a:solidFill>
            </a:endParaRPr>
          </a:p>
        </p:txBody>
      </p:sp>
      <p:pic>
        <p:nvPicPr>
          <p:cNvPr id="6" name="Picture 5">
            <a:extLst>
              <a:ext uri="{FF2B5EF4-FFF2-40B4-BE49-F238E27FC236}">
                <a16:creationId xmlns:a16="http://schemas.microsoft.com/office/drawing/2014/main" id="{25569161-0217-E27D-DBCF-2949BBF233D4}"/>
              </a:ext>
            </a:extLst>
          </p:cNvPr>
          <p:cNvPicPr>
            <a:picLocks noChangeAspect="1"/>
          </p:cNvPicPr>
          <p:nvPr/>
        </p:nvPicPr>
        <p:blipFill>
          <a:blip r:embed="rId3"/>
          <a:stretch>
            <a:fillRect/>
          </a:stretch>
        </p:blipFill>
        <p:spPr>
          <a:xfrm>
            <a:off x="430948" y="1462655"/>
            <a:ext cx="10515600" cy="3443673"/>
          </a:xfrm>
          <a:prstGeom prst="rect">
            <a:avLst/>
          </a:prstGeom>
        </p:spPr>
      </p:pic>
      <p:sp>
        <p:nvSpPr>
          <p:cNvPr id="7" name="TextBox 6">
            <a:extLst>
              <a:ext uri="{FF2B5EF4-FFF2-40B4-BE49-F238E27FC236}">
                <a16:creationId xmlns:a16="http://schemas.microsoft.com/office/drawing/2014/main" id="{48B59508-5F31-41B6-CF49-868A6755CCC6}"/>
              </a:ext>
            </a:extLst>
          </p:cNvPr>
          <p:cNvSpPr txBox="1"/>
          <p:nvPr/>
        </p:nvSpPr>
        <p:spPr>
          <a:xfrm>
            <a:off x="3729115" y="5281285"/>
            <a:ext cx="7728857" cy="369332"/>
          </a:xfrm>
          <a:prstGeom prst="rect">
            <a:avLst/>
          </a:prstGeom>
          <a:noFill/>
        </p:spPr>
        <p:txBody>
          <a:bodyPr wrap="square" rtlCol="0">
            <a:spAutoFit/>
          </a:bodyPr>
          <a:lstStyle/>
          <a:p>
            <a:r>
              <a:rPr lang="en-US"/>
              <a:t>Where 0 represent False</a:t>
            </a:r>
            <a:r>
              <a:rPr lang="en-IN"/>
              <a:t> and 1 represent True</a:t>
            </a: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rPr>
              <a:t>Executive Summary</a:t>
            </a:r>
          </a:p>
          <a:p>
            <a:pPr>
              <a:lnSpc>
                <a:spcPct val="100000"/>
              </a:lnSpc>
              <a:spcBef>
                <a:spcPts val="1400"/>
              </a:spcBef>
            </a:pPr>
            <a:r>
              <a:rPr lang="en-US" sz="2200">
                <a:solidFill>
                  <a:schemeClr val="accent3">
                    <a:lumMod val="25000"/>
                  </a:schemeClr>
                </a:solidFill>
                <a:latin typeface="Abadi"/>
              </a:rPr>
              <a:t>Introduction</a:t>
            </a:r>
          </a:p>
          <a:p>
            <a:pPr>
              <a:lnSpc>
                <a:spcPct val="100000"/>
              </a:lnSpc>
              <a:spcBef>
                <a:spcPts val="1400"/>
              </a:spcBef>
            </a:pPr>
            <a:r>
              <a:rPr lang="en-US" sz="2200">
                <a:solidFill>
                  <a:schemeClr val="accent3">
                    <a:lumMod val="25000"/>
                  </a:schemeClr>
                </a:solidFill>
                <a:latin typeface="Abadi"/>
              </a:rPr>
              <a:t>Methodology</a:t>
            </a:r>
          </a:p>
          <a:p>
            <a:pPr>
              <a:lnSpc>
                <a:spcPct val="100000"/>
              </a:lnSpc>
              <a:spcBef>
                <a:spcPts val="1400"/>
              </a:spcBef>
            </a:pPr>
            <a:r>
              <a:rPr lang="en-US" sz="2200">
                <a:solidFill>
                  <a:schemeClr val="accent3">
                    <a:lumMod val="25000"/>
                  </a:schemeClr>
                </a:solidFill>
                <a:latin typeface="Abadi"/>
              </a:rPr>
              <a:t>Results</a:t>
            </a:r>
          </a:p>
          <a:p>
            <a:pPr>
              <a:lnSpc>
                <a:spcPct val="100000"/>
              </a:lnSpc>
              <a:spcBef>
                <a:spcPts val="1400"/>
              </a:spcBef>
            </a:pPr>
            <a:r>
              <a:rPr lang="en-US" sz="2200">
                <a:solidFill>
                  <a:schemeClr val="accent3">
                    <a:lumMod val="25000"/>
                  </a:schemeClr>
                </a:solidFill>
                <a:latin typeface="Abadi"/>
              </a:rPr>
              <a:t>Conclusion</a:t>
            </a:r>
          </a:p>
          <a:p>
            <a:pPr>
              <a:lnSpc>
                <a:spcPct val="100000"/>
              </a:lnSpc>
              <a:spcBef>
                <a:spcPts val="1400"/>
              </a:spcBef>
            </a:pPr>
            <a:r>
              <a:rPr lang="en-US" sz="220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9364589" cy="381158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A</a:t>
            </a: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Launch Site</a:t>
            </a:r>
          </a:p>
        </p:txBody>
      </p:sp>
      <p:pic>
        <p:nvPicPr>
          <p:cNvPr id="6" name="Picture 5">
            <a:extLst>
              <a:ext uri="{FF2B5EF4-FFF2-40B4-BE49-F238E27FC236}">
                <a16:creationId xmlns:a16="http://schemas.microsoft.com/office/drawing/2014/main" id="{480BCB2C-F91B-EDDE-F8F2-F9B1DA66DD00}"/>
              </a:ext>
            </a:extLst>
          </p:cNvPr>
          <p:cNvPicPr>
            <a:picLocks noChangeAspect="1"/>
          </p:cNvPicPr>
          <p:nvPr/>
        </p:nvPicPr>
        <p:blipFill>
          <a:blip r:embed="rId3"/>
          <a:stretch>
            <a:fillRect/>
          </a:stretch>
        </p:blipFill>
        <p:spPr>
          <a:xfrm>
            <a:off x="333911" y="1609497"/>
            <a:ext cx="9800687" cy="4271847"/>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marL="0" indent="0">
              <a:lnSpc>
                <a:spcPct val="100000"/>
              </a:lnSpc>
              <a:spcBef>
                <a:spcPts val="1400"/>
              </a:spcBef>
              <a:buNone/>
            </a:pPr>
            <a:r>
              <a:rPr lang="en-US" sz="2200">
                <a:solidFill>
                  <a:schemeClr val="accent3">
                    <a:lumMod val="25000"/>
                  </a:schemeClr>
                </a:solidFill>
                <a:latin typeface="Abadi" panose="020B0604020104020204" pitchFamily="34" charset="0"/>
              </a:rPr>
              <a:t>a</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 Rate vs. Orbit Type</a:t>
            </a:r>
            <a:endParaRPr lang="en-US">
              <a:solidFill>
                <a:srgbClr val="0B49CB"/>
              </a:solidFill>
            </a:endParaRPr>
          </a:p>
        </p:txBody>
      </p:sp>
      <p:pic>
        <p:nvPicPr>
          <p:cNvPr id="6" name="Picture 5">
            <a:extLst>
              <a:ext uri="{FF2B5EF4-FFF2-40B4-BE49-F238E27FC236}">
                <a16:creationId xmlns:a16="http://schemas.microsoft.com/office/drawing/2014/main" id="{9629BAFA-58AD-B740-9E09-812A4D65466D}"/>
              </a:ext>
            </a:extLst>
          </p:cNvPr>
          <p:cNvPicPr>
            <a:picLocks noChangeAspect="1"/>
          </p:cNvPicPr>
          <p:nvPr/>
        </p:nvPicPr>
        <p:blipFill>
          <a:blip r:embed="rId3"/>
          <a:stretch>
            <a:fillRect/>
          </a:stretch>
        </p:blipFill>
        <p:spPr>
          <a:xfrm>
            <a:off x="770010" y="1510488"/>
            <a:ext cx="9506103" cy="4383214"/>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6"/>
            <a:ext cx="6403675"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Orbit Type</a:t>
            </a:r>
            <a:endParaRPr lang="en-US">
              <a:solidFill>
                <a:srgbClr val="0B49CB"/>
              </a:solidFill>
            </a:endParaRPr>
          </a:p>
        </p:txBody>
      </p:sp>
      <p:pic>
        <p:nvPicPr>
          <p:cNvPr id="6" name="Picture 5">
            <a:extLst>
              <a:ext uri="{FF2B5EF4-FFF2-40B4-BE49-F238E27FC236}">
                <a16:creationId xmlns:a16="http://schemas.microsoft.com/office/drawing/2014/main" id="{6EEB465D-BAA3-597F-D549-8290EFBA2D6E}"/>
              </a:ext>
            </a:extLst>
          </p:cNvPr>
          <p:cNvPicPr>
            <a:picLocks noChangeAspect="1"/>
          </p:cNvPicPr>
          <p:nvPr/>
        </p:nvPicPr>
        <p:blipFill>
          <a:blip r:embed="rId3"/>
          <a:stretch>
            <a:fillRect/>
          </a:stretch>
        </p:blipFill>
        <p:spPr>
          <a:xfrm>
            <a:off x="612377" y="1719834"/>
            <a:ext cx="9478680" cy="399516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h</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Orbit Type</a:t>
            </a:r>
            <a:endParaRPr lang="en-US">
              <a:solidFill>
                <a:srgbClr val="0B49CB"/>
              </a:solidFill>
            </a:endParaRPr>
          </a:p>
        </p:txBody>
      </p:sp>
      <p:pic>
        <p:nvPicPr>
          <p:cNvPr id="6" name="Picture 5">
            <a:extLst>
              <a:ext uri="{FF2B5EF4-FFF2-40B4-BE49-F238E27FC236}">
                <a16:creationId xmlns:a16="http://schemas.microsoft.com/office/drawing/2014/main" id="{64B49E2A-6E0B-61B4-1992-6D5A384E6395}"/>
              </a:ext>
            </a:extLst>
          </p:cNvPr>
          <p:cNvPicPr>
            <a:picLocks noChangeAspect="1"/>
          </p:cNvPicPr>
          <p:nvPr/>
        </p:nvPicPr>
        <p:blipFill>
          <a:blip r:embed="rId3"/>
          <a:stretch>
            <a:fillRect/>
          </a:stretch>
        </p:blipFill>
        <p:spPr>
          <a:xfrm>
            <a:off x="770010" y="1460954"/>
            <a:ext cx="9310161" cy="440803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Success Yearly Trend</a:t>
            </a:r>
          </a:p>
        </p:txBody>
      </p:sp>
      <p:pic>
        <p:nvPicPr>
          <p:cNvPr id="6" name="Picture 5">
            <a:extLst>
              <a:ext uri="{FF2B5EF4-FFF2-40B4-BE49-F238E27FC236}">
                <a16:creationId xmlns:a16="http://schemas.microsoft.com/office/drawing/2014/main" id="{BDB5A220-1560-8B4B-8815-F135E22D4709}"/>
              </a:ext>
            </a:extLst>
          </p:cNvPr>
          <p:cNvPicPr>
            <a:picLocks noChangeAspect="1"/>
          </p:cNvPicPr>
          <p:nvPr/>
        </p:nvPicPr>
        <p:blipFill>
          <a:blip r:embed="rId3"/>
          <a:stretch>
            <a:fillRect/>
          </a:stretch>
        </p:blipFill>
        <p:spPr>
          <a:xfrm>
            <a:off x="770010" y="1491343"/>
            <a:ext cx="9331933" cy="4390002"/>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Find the dates of the first successful landing outcome on ground pad</a:t>
            </a:r>
            <a:endParaRPr lang="en-US">
              <a:solidFill>
                <a:schemeClr val="accent3">
                  <a:lumMod val="25000"/>
                </a:schemeClr>
              </a:solidFill>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1067761" y="1759685"/>
            <a:ext cx="10217850" cy="398797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1600" b="0" i="0">
              <a:solidFill>
                <a:srgbClr val="F9F9F9"/>
              </a:solidFill>
              <a:effectLst/>
              <a:latin typeface="Söhne"/>
            </a:endParaRPr>
          </a:p>
          <a:p>
            <a:r>
              <a:rPr lang="en-US" sz="1600" b="0" i="0">
                <a:solidFill>
                  <a:srgbClr val="F9F9F9"/>
                </a:solidFill>
                <a:effectLst/>
                <a:latin typeface="Söhne"/>
              </a:rPr>
              <a:t>The objective of this project is to determine the price of each launch conducted by SpaceX. This is achieved by</a:t>
            </a:r>
            <a:endParaRPr lang="en-US" sz="2200" i="0">
              <a:solidFill>
                <a:srgbClr val="333333"/>
              </a:solidFill>
              <a:effectLst/>
              <a:latin typeface="OpenSans"/>
            </a:endParaRPr>
          </a:p>
          <a:p>
            <a:r>
              <a:rPr lang="en-US" sz="2200" b="0" i="0">
                <a:solidFill>
                  <a:schemeClr val="tx1">
                    <a:lumMod val="95000"/>
                    <a:lumOff val="5000"/>
                  </a:schemeClr>
                </a:solidFill>
                <a:effectLst/>
                <a:latin typeface="Abadi" panose="020B0604020104020204" pitchFamily="34" charset="0"/>
              </a:rPr>
              <a:t>The objective of this project is to determine the price of each launch conducted by SpaceX. This is achieved by gathering information from SpaceX and creating a dashboard for analysis</a:t>
            </a:r>
            <a:r>
              <a:rPr lang="en-US" sz="2200">
                <a:solidFill>
                  <a:schemeClr val="tx1">
                    <a:lumMod val="95000"/>
                    <a:lumOff val="5000"/>
                  </a:schemeClr>
                </a:solidFill>
                <a:latin typeface="Abadi" panose="020B0604020104020204" pitchFamily="34" charset="0"/>
              </a:rPr>
              <a:t>.</a:t>
            </a:r>
          </a:p>
          <a:p>
            <a:r>
              <a:rPr lang="en-US" sz="2200" b="0" i="0">
                <a:solidFill>
                  <a:schemeClr val="tx1">
                    <a:lumMod val="95000"/>
                    <a:lumOff val="5000"/>
                  </a:schemeClr>
                </a:solidFill>
                <a:effectLst/>
                <a:latin typeface="Abadi" panose="020B0604020104020204" pitchFamily="34" charset="0"/>
              </a:rPr>
              <a:t>The aim of the project is to ascertain whether SpaceX's Falcon 9 will reuse the first stage or not</a:t>
            </a:r>
            <a:r>
              <a:rPr lang="en-US" sz="2200" b="0" i="0">
                <a:solidFill>
                  <a:srgbClr val="F9F9F9"/>
                </a:solidFill>
                <a:effectLst/>
                <a:latin typeface="Abadi" panose="020B0604020104020204" pitchFamily="34" charset="0"/>
              </a:rPr>
              <a:t>.</a:t>
            </a:r>
            <a:endParaRPr lang="en-US" sz="2200">
              <a:solidFill>
                <a:schemeClr val="tx1">
                  <a:lumMod val="95000"/>
                  <a:lumOff val="5000"/>
                </a:schemeClr>
              </a:solidFill>
              <a:highlight>
                <a:srgbClr val="F2F4F8"/>
              </a:highlight>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failed </a:t>
            </a:r>
            <a:r>
              <a:rPr lang="en-US" sz="2200" err="1">
                <a:solidFill>
                  <a:schemeClr val="accent3">
                    <a:lumMod val="25000"/>
                  </a:schemeClr>
                </a:solidFill>
                <a:latin typeface="Abadi"/>
              </a:rPr>
              <a:t>landing_outcomes</a:t>
            </a:r>
            <a:r>
              <a:rPr lang="en-US" sz="220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Present your query result with a short explanation here</a:t>
            </a:r>
            <a:endParaRPr lang="en-US">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47800"/>
            <a:ext cx="9745589" cy="4729163"/>
          </a:xfrm>
          <a:prstGeom prst="rect">
            <a:avLst/>
          </a:prstGeom>
        </p:spPr>
        <p:txBody>
          <a:bodyPr lIns="91440" tIns="45720" rIns="91440" bIns="45720" anchor="t">
            <a:normAutofit/>
          </a:bodyPr>
          <a:lstStyle/>
          <a:p>
            <a:pPr marL="0" indent="0">
              <a:lnSpc>
                <a:spcPct val="100000"/>
              </a:lnSpc>
              <a:spcBef>
                <a:spcPts val="1400"/>
              </a:spcBef>
              <a:buNone/>
            </a:pPr>
            <a:r>
              <a:rPr lang="en-US"/>
              <a:t>There are 3 main location of falcon 9 launcher.</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All Launch site on a map</a:t>
            </a:r>
          </a:p>
        </p:txBody>
      </p:sp>
      <p:pic>
        <p:nvPicPr>
          <p:cNvPr id="6" name="Picture 5">
            <a:extLst>
              <a:ext uri="{FF2B5EF4-FFF2-40B4-BE49-F238E27FC236}">
                <a16:creationId xmlns:a16="http://schemas.microsoft.com/office/drawing/2014/main" id="{39C13015-3CBD-A20C-8804-B6B739C47BB0}"/>
              </a:ext>
            </a:extLst>
          </p:cNvPr>
          <p:cNvPicPr>
            <a:picLocks noChangeAspect="1"/>
          </p:cNvPicPr>
          <p:nvPr/>
        </p:nvPicPr>
        <p:blipFill>
          <a:blip r:embed="rId3"/>
          <a:stretch>
            <a:fillRect/>
          </a:stretch>
        </p:blipFill>
        <p:spPr>
          <a:xfrm>
            <a:off x="3513973" y="2059345"/>
            <a:ext cx="4257662" cy="388389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DCBA7C70-67AD-13C4-AA97-98D2875DC770}"/>
              </a:ext>
            </a:extLst>
          </p:cNvPr>
          <p:cNvPicPr>
            <a:picLocks noGrp="1" noChangeAspect="1"/>
          </p:cNvPicPr>
          <p:nvPr>
            <p:ph idx="4294967295"/>
          </p:nvPr>
        </p:nvPicPr>
        <p:blipFill>
          <a:blip r:embed="rId3"/>
          <a:stretch>
            <a:fillRect/>
          </a:stretch>
        </p:blipFill>
        <p:spPr>
          <a:xfrm>
            <a:off x="3368478" y="1825625"/>
            <a:ext cx="4548582" cy="4351338"/>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The success/failed launches for each site on the map</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pic>
        <p:nvPicPr>
          <p:cNvPr id="4" name="Content Placeholder 3">
            <a:extLst>
              <a:ext uri="{FF2B5EF4-FFF2-40B4-BE49-F238E27FC236}">
                <a16:creationId xmlns:a16="http://schemas.microsoft.com/office/drawing/2014/main" id="{19834F3D-D61E-D8B5-6BF5-928C8323B472}"/>
              </a:ext>
            </a:extLst>
          </p:cNvPr>
          <p:cNvPicPr>
            <a:picLocks noGrp="1" noChangeAspect="1"/>
          </p:cNvPicPr>
          <p:nvPr>
            <p:ph idx="4294967295"/>
          </p:nvPr>
        </p:nvPicPr>
        <p:blipFill>
          <a:blip r:embed="rId3"/>
          <a:stretch>
            <a:fillRect/>
          </a:stretch>
        </p:blipFill>
        <p:spPr>
          <a:xfrm>
            <a:off x="2462163" y="1690688"/>
            <a:ext cx="5213449" cy="4314825"/>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926771"/>
            <a:ext cx="9034389" cy="40988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a:solidFill>
                  <a:schemeClr val="accent3">
                    <a:lumMod val="25000"/>
                  </a:schemeClr>
                </a:solidFill>
                <a:latin typeface="Abadi" panose="020B0604020104020204" pitchFamily="34" charset="0"/>
              </a:rPr>
              <a:t>In this project, our work is to determine what factors influence the price of launches conducted by SpaceX, such as the environment of the launch station and the size of the launcher.</a:t>
            </a:r>
          </a:p>
          <a:p>
            <a:pPr>
              <a:spcBef>
                <a:spcPts val="1400"/>
              </a:spcBef>
            </a:pPr>
            <a:r>
              <a:rPr lang="en-US" sz="2200">
                <a:solidFill>
                  <a:schemeClr val="accent3">
                    <a:lumMod val="25000"/>
                  </a:schemeClr>
                </a:solidFill>
                <a:latin typeface="Abadi" panose="020B0604020104020204" pitchFamily="34" charset="0"/>
              </a:rPr>
              <a:t> Using different graphs and charts to measure various aspects such as orbit and payload of SpaceX's Falcon 9, we are going to create a machine learning model to determine whether the Falcon 9 will reuse the first stage or not.</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a:rPr>
              <a:t>Show the screenshot of launch success count for all sites, in a </a:t>
            </a:r>
            <a:r>
              <a:rPr lang="en-US" sz="2200" err="1">
                <a:solidFill>
                  <a:schemeClr val="accent3">
                    <a:lumMod val="25000"/>
                  </a:schemeClr>
                </a:solidFill>
                <a:latin typeface="Abadi"/>
              </a:rPr>
              <a:t>piechart</a:t>
            </a: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Show the screenshot of the </a:t>
            </a:r>
            <a:r>
              <a:rPr lang="en-US" sz="2200" err="1">
                <a:solidFill>
                  <a:schemeClr val="accent3">
                    <a:lumMod val="25000"/>
                  </a:schemeClr>
                </a:solidFill>
                <a:latin typeface="Abadi"/>
              </a:rPr>
              <a:t>piechart</a:t>
            </a:r>
            <a:r>
              <a:rPr lang="en-US" sz="2200">
                <a:solidFill>
                  <a:schemeClr val="accent3">
                    <a:lumMod val="25000"/>
                  </a:schemeClr>
                </a:solidFill>
                <a:latin typeface="Abadi"/>
              </a:rPr>
              <a:t> for the launch site with highest launch success ratio</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a:rPr>
              <a:t>Visualize the built model accuracy for all 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Classification Accuracy</a:t>
            </a:r>
            <a:endParaRPr lang="en-US">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Confusion Matrix</a:t>
            </a:r>
            <a:endParaRPr lang="en-US">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Appendix</a:t>
            </a:r>
            <a:endParaRPr lang="en-US">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674915" y="1580808"/>
            <a:ext cx="10363199" cy="444476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marL="457200" lvl="1" indent="0">
              <a:lnSpc>
                <a:spcPct val="120000"/>
              </a:lnSpc>
              <a:spcBef>
                <a:spcPts val="1400"/>
              </a:spcBef>
              <a:buNone/>
            </a:pPr>
            <a:r>
              <a:rPr lang="en-US" sz="6000" dirty="0">
                <a:solidFill>
                  <a:schemeClr val="bg2">
                    <a:lumMod val="50000"/>
                  </a:schemeClr>
                </a:solidFill>
                <a:latin typeface="Abadi"/>
              </a:rPr>
              <a:t>The data is being collected from the SpaceX REST API. </a:t>
            </a:r>
          </a:p>
          <a:p>
            <a:pPr>
              <a:lnSpc>
                <a:spcPct val="120000"/>
              </a:lnSpc>
              <a:spcBef>
                <a:spcPts val="1400"/>
              </a:spcBef>
            </a:pPr>
            <a:r>
              <a:rPr lang="en-US" sz="8800" dirty="0">
                <a:solidFill>
                  <a:schemeClr val="accent3">
                    <a:lumMod val="25000"/>
                  </a:schemeClr>
                </a:solidFill>
                <a:latin typeface="Abadi"/>
              </a:rPr>
              <a:t>Perform data wrangling</a:t>
            </a:r>
          </a:p>
          <a:p>
            <a:pPr marL="457200" lvl="1" indent="0">
              <a:lnSpc>
                <a:spcPct val="120000"/>
              </a:lnSpc>
              <a:spcBef>
                <a:spcPts val="1400"/>
              </a:spcBef>
              <a:buNone/>
            </a:pPr>
            <a:r>
              <a:rPr lang="en-US" sz="6000" dirty="0">
                <a:solidFill>
                  <a:schemeClr val="bg2">
                    <a:lumMod val="50000"/>
                  </a:schemeClr>
                </a:solidFill>
                <a:latin typeface="Abadi"/>
              </a:rPr>
              <a:t>Use json_normalize() the data is being converted into dataframe and further data wrangling is done.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marL="457200" lvl="1" indent="0">
              <a:lnSpc>
                <a:spcPct val="120000"/>
              </a:lnSpc>
              <a:spcBef>
                <a:spcPts val="1400"/>
              </a:spcBef>
              <a:buClr>
                <a:schemeClr val="bg1">
                  <a:lumMod val="65000"/>
                </a:schemeClr>
              </a:buClr>
              <a:buNone/>
            </a:pPr>
            <a:r>
              <a:rPr lang="en-US" sz="6000" dirty="0">
                <a:solidFill>
                  <a:schemeClr val="bg2">
                    <a:lumMod val="50000"/>
                  </a:schemeClr>
                </a:solidFill>
                <a:latin typeface="Abadi"/>
              </a:rPr>
              <a:t>Build, tune, and assess classification models by selecting algorithms, optimizing parameters, and evaluating performance metrics</a:t>
            </a:r>
            <a:r>
              <a:rPr lang="en-US" sz="7200" dirty="0">
                <a:solidFill>
                  <a:schemeClr val="bg2">
                    <a:lumMod val="50000"/>
                  </a:schemeClr>
                </a:solidFill>
                <a:latin typeface="Abadi"/>
              </a:rPr>
              <a:t>.</a:t>
            </a:r>
            <a:endParaRPr lang="en-US" sz="7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674915" y="538650"/>
            <a:ext cx="10610696"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Methodology</a:t>
            </a:r>
            <a:endParaRPr lang="en-US">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086882"/>
            <a:ext cx="10515600" cy="317091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 We have collected data from the SpaceX REST API. This API will give us information  about the rocket used, payload delivered, launch specifications, landing specifications and landing outcome. </a:t>
            </a:r>
          </a:p>
          <a:p>
            <a:pPr>
              <a:lnSpc>
                <a:spcPct val="100000"/>
              </a:lnSpc>
              <a:spcBef>
                <a:spcPts val="1400"/>
              </a:spcBef>
            </a:pPr>
            <a:r>
              <a:rPr lang="en-US" sz="2200">
                <a:solidFill>
                  <a:schemeClr val="accent3">
                    <a:lumMod val="25000"/>
                  </a:schemeClr>
                </a:solidFill>
                <a:latin typeface="Abadi" panose="020B0604020104020204" pitchFamily="34" charset="0"/>
              </a:rPr>
              <a:t>We will use URL starts with api.spacexdata.com/v4/launches/past to target a specific endpoint of the API to get past launch data. </a:t>
            </a:r>
          </a:p>
          <a:p>
            <a:pPr>
              <a:lnSpc>
                <a:spcPct val="100000"/>
              </a:lnSpc>
              <a:spcBef>
                <a:spcPts val="1400"/>
              </a:spcBef>
            </a:pPr>
            <a:r>
              <a:rPr lang="en-US" sz="2200">
                <a:solidFill>
                  <a:schemeClr val="accent3">
                    <a:lumMod val="25000"/>
                  </a:schemeClr>
                </a:solidFill>
                <a:latin typeface="Abadi" panose="020B0604020104020204" pitchFamily="34" charset="0"/>
              </a:rPr>
              <a:t>We will perform a get request using the requests library to obtain the launch data, which we will use to get the data from the API. </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a:t>
            </a:r>
            <a:endParaRPr lang="en-US">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724976" y="1648970"/>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The process of Data Collection is explained in the flowchart.</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below given link is the GitHub link of my data collection process</a:t>
            </a:r>
            <a:r>
              <a:rPr lang="en-US" sz="1400" dirty="0">
                <a:solidFill>
                  <a:schemeClr val="accent3">
                    <a:lumMod val="25000"/>
                  </a:schemeClr>
                </a:solidFill>
                <a:latin typeface="Abadi" panose="020B0604020104020204" pitchFamily="34" charset="0"/>
              </a:rPr>
              <a:t>.</a:t>
            </a:r>
          </a:p>
          <a:p>
            <a:pPr>
              <a:lnSpc>
                <a:spcPct val="100000"/>
              </a:lnSpc>
              <a:spcBef>
                <a:spcPts val="1400"/>
              </a:spcBef>
            </a:pP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1400" dirty="0">
                <a:solidFill>
                  <a:schemeClr val="accent3">
                    <a:lumMod val="25000"/>
                  </a:schemeClr>
                </a:solidFill>
                <a:latin typeface="Abadi" panose="020B0604020104020204" pitchFamily="34" charset="0"/>
              </a:rPr>
              <a:t>GITHUB LINK: https://github.com/Mohanaprasath055/Data-Science-final-projects/blob/main/Data%20Collection</a:t>
            </a:r>
            <a:endParaRPr lang="en-US" sz="1400" dirty="0"/>
          </a:p>
          <a:p>
            <a:pPr>
              <a:lnSpc>
                <a:spcPct val="100000"/>
              </a:lnSpc>
              <a:spcBef>
                <a:spcPts val="1400"/>
              </a:spcBef>
            </a:pPr>
            <a:endParaRPr lang="en-US" sz="1400" dirty="0">
              <a:solidFill>
                <a:schemeClr val="accent3">
                  <a:lumMod val="25000"/>
                </a:schemeClr>
              </a:solidFill>
              <a:latin typeface="Abadi" panose="020B0604020104020204" pitchFamily="34" charset="0"/>
            </a:endParaRPr>
          </a:p>
          <a:p>
            <a:pPr marL="0" indent="0">
              <a:buNone/>
            </a:pPr>
            <a:endParaRPr lang="en-US" dirty="0"/>
          </a:p>
          <a:p>
            <a:pPr>
              <a:lnSpc>
                <a:spcPct val="100000"/>
              </a:lnSpc>
              <a:spcBef>
                <a:spcPts val="1400"/>
              </a:spcBef>
            </a:pPr>
            <a:endParaRPr lang="en-US" sz="1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SpaceX API</a:t>
            </a:r>
          </a:p>
        </p:txBody>
      </p:sp>
      <p:sp>
        <p:nvSpPr>
          <p:cNvPr id="2" name="Oval 1">
            <a:extLst>
              <a:ext uri="{FF2B5EF4-FFF2-40B4-BE49-F238E27FC236}">
                <a16:creationId xmlns:a16="http://schemas.microsoft.com/office/drawing/2014/main" id="{5BB1FEA4-2B8D-DF33-D137-4377806ACD56}"/>
              </a:ext>
            </a:extLst>
          </p:cNvPr>
          <p:cNvSpPr/>
          <p:nvPr/>
        </p:nvSpPr>
        <p:spPr>
          <a:xfrm>
            <a:off x="7816236" y="1835604"/>
            <a:ext cx="1001485" cy="401638"/>
          </a:xfrm>
          <a:prstGeom prst="ellipse">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FC02EE44-1075-8C1A-1449-3CD4C7967197}"/>
              </a:ext>
            </a:extLst>
          </p:cNvPr>
          <p:cNvSpPr txBox="1"/>
          <p:nvPr/>
        </p:nvSpPr>
        <p:spPr>
          <a:xfrm>
            <a:off x="8001293" y="1846139"/>
            <a:ext cx="669472" cy="369332"/>
          </a:xfrm>
          <a:prstGeom prst="rect">
            <a:avLst/>
          </a:prstGeom>
          <a:noFill/>
        </p:spPr>
        <p:txBody>
          <a:bodyPr wrap="square" rtlCol="0">
            <a:spAutoFit/>
          </a:bodyPr>
          <a:lstStyle/>
          <a:p>
            <a:r>
              <a:rPr lang="en-US"/>
              <a:t>start</a:t>
            </a:r>
            <a:endParaRPr lang="en-IN"/>
          </a:p>
        </p:txBody>
      </p:sp>
      <p:cxnSp>
        <p:nvCxnSpPr>
          <p:cNvPr id="10" name="Straight Arrow Connector 9">
            <a:extLst>
              <a:ext uri="{FF2B5EF4-FFF2-40B4-BE49-F238E27FC236}">
                <a16:creationId xmlns:a16="http://schemas.microsoft.com/office/drawing/2014/main" id="{E38BBB8A-1F03-E5C8-E9C5-2032250A4938}"/>
              </a:ext>
            </a:extLst>
          </p:cNvPr>
          <p:cNvCxnSpPr>
            <a:cxnSpLocks/>
            <a:stCxn id="8" idx="2"/>
            <a:endCxn id="13" idx="0"/>
          </p:cNvCxnSpPr>
          <p:nvPr/>
        </p:nvCxnSpPr>
        <p:spPr>
          <a:xfrm flipH="1">
            <a:off x="8326503" y="2215471"/>
            <a:ext cx="9526" cy="3415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Flowchart: Process 12">
            <a:extLst>
              <a:ext uri="{FF2B5EF4-FFF2-40B4-BE49-F238E27FC236}">
                <a16:creationId xmlns:a16="http://schemas.microsoft.com/office/drawing/2014/main" id="{E7AF0D05-84E4-2A30-0317-EB2EE2019DBE}"/>
              </a:ext>
            </a:extLst>
          </p:cNvPr>
          <p:cNvSpPr/>
          <p:nvPr/>
        </p:nvSpPr>
        <p:spPr>
          <a:xfrm>
            <a:off x="6554267" y="2556998"/>
            <a:ext cx="3544472" cy="247650"/>
          </a:xfrm>
          <a:prstGeom prst="flowChartProcess">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0" i="0">
                <a:solidFill>
                  <a:srgbClr val="1F1F1F"/>
                </a:solidFill>
                <a:effectLst/>
                <a:latin typeface="Source Sans Pro" panose="020B0503030403020204" pitchFamily="34" charset="0"/>
              </a:rPr>
              <a:t>api.spacexdata.com/v4/launches/past</a:t>
            </a:r>
            <a:endParaRPr lang="en-IN" sz="1400"/>
          </a:p>
        </p:txBody>
      </p:sp>
      <p:sp>
        <p:nvSpPr>
          <p:cNvPr id="67" name="Flowchart: Process 66">
            <a:extLst>
              <a:ext uri="{FF2B5EF4-FFF2-40B4-BE49-F238E27FC236}">
                <a16:creationId xmlns:a16="http://schemas.microsoft.com/office/drawing/2014/main" id="{C83816C9-149E-1E84-F86E-177A84AFE783}"/>
              </a:ext>
            </a:extLst>
          </p:cNvPr>
          <p:cNvSpPr/>
          <p:nvPr/>
        </p:nvSpPr>
        <p:spPr>
          <a:xfrm>
            <a:off x="6403521" y="3212252"/>
            <a:ext cx="3826913" cy="283820"/>
          </a:xfrm>
          <a:prstGeom prst="flowChartProcess">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0" i="0">
                <a:solidFill>
                  <a:srgbClr val="1F1F1F"/>
                </a:solidFill>
                <a:effectLst/>
                <a:latin typeface="Source Sans Pro" panose="020B0503030403020204" pitchFamily="34" charset="0"/>
              </a:rPr>
              <a:t> requests library to obtain the launch data</a:t>
            </a:r>
            <a:endParaRPr lang="en-IN" sz="1600"/>
          </a:p>
        </p:txBody>
      </p:sp>
      <p:cxnSp>
        <p:nvCxnSpPr>
          <p:cNvPr id="69" name="Straight Arrow Connector 68">
            <a:extLst>
              <a:ext uri="{FF2B5EF4-FFF2-40B4-BE49-F238E27FC236}">
                <a16:creationId xmlns:a16="http://schemas.microsoft.com/office/drawing/2014/main" id="{3E355C74-7A01-36B9-88DE-C4E2E122D334}"/>
              </a:ext>
            </a:extLst>
          </p:cNvPr>
          <p:cNvCxnSpPr>
            <a:cxnSpLocks/>
            <a:stCxn id="13" idx="2"/>
            <a:endCxn id="67" idx="0"/>
          </p:cNvCxnSpPr>
          <p:nvPr/>
        </p:nvCxnSpPr>
        <p:spPr>
          <a:xfrm flipH="1">
            <a:off x="8316978" y="2804648"/>
            <a:ext cx="9525" cy="4076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2" name="Flowchart: Process 71">
            <a:extLst>
              <a:ext uri="{FF2B5EF4-FFF2-40B4-BE49-F238E27FC236}">
                <a16:creationId xmlns:a16="http://schemas.microsoft.com/office/drawing/2014/main" id="{889F9701-EF50-77F8-7505-3BA2FD96D946}"/>
              </a:ext>
            </a:extLst>
          </p:cNvPr>
          <p:cNvSpPr/>
          <p:nvPr/>
        </p:nvSpPr>
        <p:spPr>
          <a:xfrm>
            <a:off x="6413047" y="3968140"/>
            <a:ext cx="3826913" cy="690013"/>
          </a:xfrm>
          <a:prstGeom prst="flowChartProcess">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95000"/>
                    <a:lumOff val="5000"/>
                  </a:schemeClr>
                </a:solidFill>
              </a:rPr>
              <a:t>To convert Json file </a:t>
            </a:r>
          </a:p>
          <a:p>
            <a:pPr algn="ctr"/>
            <a:r>
              <a:rPr lang="en-US" sz="1600" dirty="0">
                <a:solidFill>
                  <a:schemeClr val="tx1">
                    <a:lumMod val="95000"/>
                    <a:lumOff val="5000"/>
                  </a:schemeClr>
                </a:solidFill>
              </a:rPr>
              <a:t>to dataframe we use the function Json </a:t>
            </a:r>
          </a:p>
          <a:p>
            <a:pPr algn="ctr"/>
            <a:r>
              <a:rPr lang="en-US" sz="1600" dirty="0">
                <a:solidFill>
                  <a:schemeClr val="tx1">
                    <a:lumMod val="95000"/>
                    <a:lumOff val="5000"/>
                  </a:schemeClr>
                </a:solidFill>
              </a:rPr>
              <a:t>   normalize function</a:t>
            </a:r>
            <a:endParaRPr lang="en-IN" sz="1600" dirty="0">
              <a:solidFill>
                <a:schemeClr val="tx1">
                  <a:lumMod val="95000"/>
                  <a:lumOff val="5000"/>
                </a:schemeClr>
              </a:solidFill>
            </a:endParaRPr>
          </a:p>
        </p:txBody>
      </p:sp>
      <p:cxnSp>
        <p:nvCxnSpPr>
          <p:cNvPr id="78" name="Straight Arrow Connector 77">
            <a:extLst>
              <a:ext uri="{FF2B5EF4-FFF2-40B4-BE49-F238E27FC236}">
                <a16:creationId xmlns:a16="http://schemas.microsoft.com/office/drawing/2014/main" id="{4E913248-9BF9-798A-ADD9-59C90FBDC7A7}"/>
              </a:ext>
            </a:extLst>
          </p:cNvPr>
          <p:cNvCxnSpPr>
            <a:cxnSpLocks/>
            <a:stCxn id="67" idx="2"/>
            <a:endCxn id="72" idx="0"/>
          </p:cNvCxnSpPr>
          <p:nvPr/>
        </p:nvCxnSpPr>
        <p:spPr>
          <a:xfrm>
            <a:off x="8316978" y="3496072"/>
            <a:ext cx="9526" cy="4720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8" name="Oval 87">
            <a:extLst>
              <a:ext uri="{FF2B5EF4-FFF2-40B4-BE49-F238E27FC236}">
                <a16:creationId xmlns:a16="http://schemas.microsoft.com/office/drawing/2014/main" id="{943DEBDB-F403-A985-01E9-408671180250}"/>
              </a:ext>
            </a:extLst>
          </p:cNvPr>
          <p:cNvSpPr/>
          <p:nvPr/>
        </p:nvSpPr>
        <p:spPr>
          <a:xfrm>
            <a:off x="7825761" y="5046734"/>
            <a:ext cx="1001485" cy="401638"/>
          </a:xfrm>
          <a:prstGeom prst="ellipse">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End</a:t>
            </a:r>
            <a:endParaRPr lang="en-IN">
              <a:solidFill>
                <a:sysClr val="windowText" lastClr="000000"/>
              </a:solidFill>
            </a:endParaRPr>
          </a:p>
        </p:txBody>
      </p:sp>
      <p:cxnSp>
        <p:nvCxnSpPr>
          <p:cNvPr id="89" name="Straight Arrow Connector 88">
            <a:extLst>
              <a:ext uri="{FF2B5EF4-FFF2-40B4-BE49-F238E27FC236}">
                <a16:creationId xmlns:a16="http://schemas.microsoft.com/office/drawing/2014/main" id="{E2BD7DFD-4C82-272A-5363-3851CADB53F4}"/>
              </a:ext>
            </a:extLst>
          </p:cNvPr>
          <p:cNvCxnSpPr>
            <a:cxnSpLocks/>
            <a:stCxn id="72" idx="2"/>
          </p:cNvCxnSpPr>
          <p:nvPr/>
        </p:nvCxnSpPr>
        <p:spPr>
          <a:xfrm>
            <a:off x="8326504" y="4658153"/>
            <a:ext cx="0" cy="3885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545126" cy="3811587"/>
          </a:xfrm>
          <a:prstGeom prst="rect">
            <a:avLst/>
          </a:prstGeom>
        </p:spPr>
        <p:txBody>
          <a:bodyPr lIns="91440" tIns="45720" rIns="91440" bIns="45720" anchor="t">
            <a:normAutofit fontScale="92500" lnSpcReduction="10000"/>
          </a:bodyPr>
          <a:lstStyle/>
          <a:p>
            <a:pPr>
              <a:lnSpc>
                <a:spcPct val="100000"/>
              </a:lnSpc>
              <a:spcBef>
                <a:spcPts val="1400"/>
              </a:spcBef>
            </a:pPr>
            <a:r>
              <a:rPr lang="en-US" sz="2400" dirty="0">
                <a:solidFill>
                  <a:schemeClr val="accent3">
                    <a:lumMod val="25000"/>
                  </a:schemeClr>
                </a:solidFill>
                <a:latin typeface="Abadi"/>
              </a:rPr>
              <a:t>Using BeautifulSoup package, we will web scrape some HTML table for analysis.</a:t>
            </a: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r>
              <a:rPr lang="en-US" sz="2400" dirty="0">
                <a:solidFill>
                  <a:schemeClr val="accent3">
                    <a:lumMod val="25000"/>
                  </a:schemeClr>
                </a:solidFill>
                <a:latin typeface="Abadi" panose="020B0604020104020204" pitchFamily="34" charset="0"/>
              </a:rPr>
              <a:t>The below given link is the GitHub link of my data collection process - Scraping</a:t>
            </a:r>
            <a:r>
              <a:rPr lang="en-US" sz="2600" dirty="0">
                <a:solidFill>
                  <a:schemeClr val="accent3">
                    <a:lumMod val="25000"/>
                  </a:schemeClr>
                </a:solidFill>
                <a:latin typeface="Abadi" panose="020B0604020104020204" pitchFamily="34" charset="0"/>
              </a:rPr>
              <a:t>.</a:t>
            </a:r>
          </a:p>
          <a:p>
            <a:pPr marL="0" indent="0">
              <a:buNone/>
            </a:pPr>
            <a:endParaRPr lang="en-US" sz="2400" dirty="0"/>
          </a:p>
          <a:p>
            <a:pPr>
              <a:lnSpc>
                <a:spcPct val="100000"/>
              </a:lnSpc>
              <a:spcBef>
                <a:spcPts val="1400"/>
              </a:spcBef>
            </a:pPr>
            <a:r>
              <a:rPr lang="en-US" sz="1500" dirty="0">
                <a:solidFill>
                  <a:schemeClr val="accent3">
                    <a:lumMod val="25000"/>
                  </a:schemeClr>
                </a:solidFill>
                <a:latin typeface="Abadi" panose="020B0604020104020204" pitchFamily="34" charset="0"/>
              </a:rPr>
              <a:t>GITHUB LINK: https://github.com/Mohanaprasath055/Data-Science-final-projects/blob/main/Data%20Collection</a:t>
            </a:r>
            <a:endParaRPr lang="en-US" sz="1500" dirty="0"/>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Scraping</a:t>
            </a:r>
            <a:endParaRPr lang="en-US">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824611" y="1672480"/>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p:txBody>
      </p:sp>
      <p:sp>
        <p:nvSpPr>
          <p:cNvPr id="5" name="Oval 4">
            <a:extLst>
              <a:ext uri="{FF2B5EF4-FFF2-40B4-BE49-F238E27FC236}">
                <a16:creationId xmlns:a16="http://schemas.microsoft.com/office/drawing/2014/main" id="{081789FC-7846-1843-5505-CFB7AE653E85}"/>
              </a:ext>
            </a:extLst>
          </p:cNvPr>
          <p:cNvSpPr/>
          <p:nvPr/>
        </p:nvSpPr>
        <p:spPr>
          <a:xfrm>
            <a:off x="7954735" y="1959429"/>
            <a:ext cx="1001485" cy="401638"/>
          </a:xfrm>
          <a:prstGeom prst="ellipse">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B163173A-8814-C679-2657-F2587E0A98BB}"/>
              </a:ext>
            </a:extLst>
          </p:cNvPr>
          <p:cNvSpPr txBox="1"/>
          <p:nvPr/>
        </p:nvSpPr>
        <p:spPr>
          <a:xfrm>
            <a:off x="8139792" y="1969964"/>
            <a:ext cx="669472" cy="369332"/>
          </a:xfrm>
          <a:prstGeom prst="rect">
            <a:avLst/>
          </a:prstGeom>
          <a:noFill/>
        </p:spPr>
        <p:txBody>
          <a:bodyPr wrap="square" rtlCol="0">
            <a:spAutoFit/>
          </a:bodyPr>
          <a:lstStyle/>
          <a:p>
            <a:r>
              <a:rPr lang="en-US"/>
              <a:t>start</a:t>
            </a:r>
            <a:endParaRPr lang="en-IN"/>
          </a:p>
        </p:txBody>
      </p:sp>
      <p:cxnSp>
        <p:nvCxnSpPr>
          <p:cNvPr id="8" name="Straight Arrow Connector 7">
            <a:extLst>
              <a:ext uri="{FF2B5EF4-FFF2-40B4-BE49-F238E27FC236}">
                <a16:creationId xmlns:a16="http://schemas.microsoft.com/office/drawing/2014/main" id="{F8A60AA1-45AC-E9EC-4BA8-FF8610836F80}"/>
              </a:ext>
            </a:extLst>
          </p:cNvPr>
          <p:cNvCxnSpPr>
            <a:cxnSpLocks/>
            <a:stCxn id="7" idx="2"/>
            <a:endCxn id="9" idx="0"/>
          </p:cNvCxnSpPr>
          <p:nvPr/>
        </p:nvCxnSpPr>
        <p:spPr>
          <a:xfrm>
            <a:off x="8474528" y="2339296"/>
            <a:ext cx="0" cy="2814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Flowchart: Process 8">
            <a:extLst>
              <a:ext uri="{FF2B5EF4-FFF2-40B4-BE49-F238E27FC236}">
                <a16:creationId xmlns:a16="http://schemas.microsoft.com/office/drawing/2014/main" id="{6FA49386-FBB1-1597-0896-B4E7BE38AB1F}"/>
              </a:ext>
            </a:extLst>
          </p:cNvPr>
          <p:cNvSpPr/>
          <p:nvPr/>
        </p:nvSpPr>
        <p:spPr>
          <a:xfrm>
            <a:off x="6248399" y="2620766"/>
            <a:ext cx="4452258" cy="541437"/>
          </a:xfrm>
          <a:prstGeom prst="flowChartProcess">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0" i="0" dirty="0">
                <a:solidFill>
                  <a:srgbClr val="1F1F1F"/>
                </a:solidFill>
                <a:effectLst/>
                <a:latin typeface="Source Sans Pro" panose="020B0503030403020204" pitchFamily="34" charset="0"/>
              </a:rPr>
              <a:t>BeautifulSoup package to web scrape some HTML tables</a:t>
            </a:r>
            <a:endParaRPr lang="en-IN" sz="1400" dirty="0">
              <a:solidFill>
                <a:sysClr val="windowText" lastClr="000000"/>
              </a:solidFill>
            </a:endParaRPr>
          </a:p>
        </p:txBody>
      </p:sp>
      <p:sp>
        <p:nvSpPr>
          <p:cNvPr id="13" name="Flowchart: Process 12">
            <a:extLst>
              <a:ext uri="{FF2B5EF4-FFF2-40B4-BE49-F238E27FC236}">
                <a16:creationId xmlns:a16="http://schemas.microsoft.com/office/drawing/2014/main" id="{F8F38795-1C83-1A0D-48D7-365092B43AFE}"/>
              </a:ext>
            </a:extLst>
          </p:cNvPr>
          <p:cNvSpPr/>
          <p:nvPr/>
        </p:nvSpPr>
        <p:spPr>
          <a:xfrm>
            <a:off x="6013067" y="3552371"/>
            <a:ext cx="4908019" cy="447094"/>
          </a:xfrm>
          <a:prstGeom prst="flowChartProcess">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333333"/>
                </a:solidFill>
                <a:latin typeface="OpenSans"/>
              </a:rPr>
              <a:t>P</a:t>
            </a:r>
            <a:r>
              <a:rPr lang="en-US" sz="1600" b="0" i="0" dirty="0">
                <a:solidFill>
                  <a:srgbClr val="333333"/>
                </a:solidFill>
                <a:effectLst/>
                <a:latin typeface="OpenSans"/>
              </a:rPr>
              <a:t>arse the data from those tables and convert them into a Pandas dataframe </a:t>
            </a:r>
          </a:p>
        </p:txBody>
      </p:sp>
      <p:cxnSp>
        <p:nvCxnSpPr>
          <p:cNvPr id="14" name="Straight Arrow Connector 13">
            <a:extLst>
              <a:ext uri="{FF2B5EF4-FFF2-40B4-BE49-F238E27FC236}">
                <a16:creationId xmlns:a16="http://schemas.microsoft.com/office/drawing/2014/main" id="{51AD980D-DEF2-4979-6EAD-B6AC5B0DFC10}"/>
              </a:ext>
            </a:extLst>
          </p:cNvPr>
          <p:cNvCxnSpPr>
            <a:cxnSpLocks/>
            <a:stCxn id="9" idx="2"/>
            <a:endCxn id="13" idx="0"/>
          </p:cNvCxnSpPr>
          <p:nvPr/>
        </p:nvCxnSpPr>
        <p:spPr>
          <a:xfrm flipH="1">
            <a:off x="8467077" y="3162203"/>
            <a:ext cx="7451" cy="390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E34688F-5405-C006-BA2B-BA3E65A08FA6}"/>
              </a:ext>
            </a:extLst>
          </p:cNvPr>
          <p:cNvCxnSpPr>
            <a:cxnSpLocks/>
          </p:cNvCxnSpPr>
          <p:nvPr/>
        </p:nvCxnSpPr>
        <p:spPr>
          <a:xfrm>
            <a:off x="8467077" y="4028494"/>
            <a:ext cx="0" cy="3029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B1141DC9-F6B2-6925-4234-A01371A02718}"/>
              </a:ext>
            </a:extLst>
          </p:cNvPr>
          <p:cNvSpPr/>
          <p:nvPr/>
        </p:nvSpPr>
        <p:spPr>
          <a:xfrm>
            <a:off x="7973785" y="5167312"/>
            <a:ext cx="1001485" cy="401638"/>
          </a:xfrm>
          <a:prstGeom prst="ellipse">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End</a:t>
            </a:r>
            <a:endParaRPr lang="en-IN">
              <a:solidFill>
                <a:sysClr val="windowText" lastClr="000000"/>
              </a:solidFill>
            </a:endParaRPr>
          </a:p>
        </p:txBody>
      </p:sp>
      <p:sp>
        <p:nvSpPr>
          <p:cNvPr id="57" name="Flowchart: Process 56">
            <a:extLst>
              <a:ext uri="{FF2B5EF4-FFF2-40B4-BE49-F238E27FC236}">
                <a16:creationId xmlns:a16="http://schemas.microsoft.com/office/drawing/2014/main" id="{DF86DC05-2662-0E37-3263-E4AE40487FAF}"/>
              </a:ext>
            </a:extLst>
          </p:cNvPr>
          <p:cNvSpPr/>
          <p:nvPr/>
        </p:nvSpPr>
        <p:spPr>
          <a:xfrm>
            <a:off x="6248399" y="4341952"/>
            <a:ext cx="4452258" cy="541437"/>
          </a:xfrm>
          <a:prstGeom prst="flowChartProcess">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The dataframe is further used for analysis and visualization</a:t>
            </a:r>
            <a:endParaRPr lang="en-IN" sz="1400" dirty="0">
              <a:solidFill>
                <a:sysClr val="windowText" lastClr="000000"/>
              </a:solidFill>
            </a:endParaRPr>
          </a:p>
        </p:txBody>
      </p:sp>
      <p:cxnSp>
        <p:nvCxnSpPr>
          <p:cNvPr id="58" name="Straight Arrow Connector 57">
            <a:extLst>
              <a:ext uri="{FF2B5EF4-FFF2-40B4-BE49-F238E27FC236}">
                <a16:creationId xmlns:a16="http://schemas.microsoft.com/office/drawing/2014/main" id="{A0C5D253-3287-6964-4A8B-FC2AF2D8E639}"/>
              </a:ext>
            </a:extLst>
          </p:cNvPr>
          <p:cNvCxnSpPr>
            <a:cxnSpLocks/>
          </p:cNvCxnSpPr>
          <p:nvPr/>
        </p:nvCxnSpPr>
        <p:spPr>
          <a:xfrm>
            <a:off x="8455477" y="4864361"/>
            <a:ext cx="0" cy="3029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www.w3.org/XML/1998/namespace"/>
    <ds:schemaRef ds:uri="155be751-a274-42e8-93fb-f39d3b9bccc8"/>
    <ds:schemaRef ds:uri="http://schemas.microsoft.com/office/2006/documentManagement/types"/>
    <ds:schemaRef ds:uri="http://purl.org/dc/elements/1.1/"/>
    <ds:schemaRef ds:uri="f80a141d-92ca-4d3d-9308-f7e7b1d44ce8"/>
    <ds:schemaRef ds:uri="http://purl.org/dc/terms/"/>
    <ds:schemaRef ds:uri="http://schemas.microsoft.com/office/2006/metadata/properties"/>
    <ds:schemaRef ds:uri="http://schemas.openxmlformats.org/package/2006/metadata/core-properties"/>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828</TotalTime>
  <Words>1944</Words>
  <Application>Microsoft Office PowerPoint</Application>
  <PresentationFormat>Widescreen</PresentationFormat>
  <Paragraphs>272</Paragraphs>
  <Slides>48</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Abadi</vt:lpstr>
      <vt:lpstr>-apple-system</vt:lpstr>
      <vt:lpstr>Arial</vt:lpstr>
      <vt:lpstr>Calibri</vt:lpstr>
      <vt:lpstr>IBM Plex Mono SemiBold</vt:lpstr>
      <vt:lpstr>OpenSans</vt:lpstr>
      <vt:lpstr>Söhne</vt:lpstr>
      <vt:lpstr>Source Sans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mohanaprasath .v</cp:lastModifiedBy>
  <cp:revision>211</cp:revision>
  <dcterms:created xsi:type="dcterms:W3CDTF">2021-04-29T18:58:34Z</dcterms:created>
  <dcterms:modified xsi:type="dcterms:W3CDTF">2024-07-23T14:32:16Z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